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73" r:id="rId6"/>
    <p:sldId id="374" r:id="rId7"/>
    <p:sldId id="303" r:id="rId8"/>
    <p:sldId id="356" r:id="rId9"/>
    <p:sldId id="357" r:id="rId10"/>
    <p:sldId id="358" r:id="rId11"/>
    <p:sldId id="359" r:id="rId12"/>
    <p:sldId id="305" r:id="rId13"/>
    <p:sldId id="360" r:id="rId14"/>
    <p:sldId id="361" r:id="rId15"/>
    <p:sldId id="362" r:id="rId16"/>
    <p:sldId id="363" r:id="rId17"/>
    <p:sldId id="364" r:id="rId18"/>
    <p:sldId id="365" r:id="rId19"/>
    <p:sldId id="309" r:id="rId20"/>
    <p:sldId id="366" r:id="rId21"/>
    <p:sldId id="367" r:id="rId22"/>
    <p:sldId id="368" r:id="rId23"/>
    <p:sldId id="370" r:id="rId24"/>
    <p:sldId id="372" r:id="rId25"/>
    <p:sldId id="3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D5E45-3F1D-468B-B8E4-24544F114117}">
          <p14:sldIdLst>
            <p14:sldId id="298"/>
            <p14:sldId id="373"/>
            <p14:sldId id="374"/>
            <p14:sldId id="303"/>
            <p14:sldId id="356"/>
            <p14:sldId id="357"/>
            <p14:sldId id="358"/>
            <p14:sldId id="359"/>
            <p14:sldId id="305"/>
            <p14:sldId id="360"/>
            <p14:sldId id="361"/>
            <p14:sldId id="362"/>
            <p14:sldId id="363"/>
            <p14:sldId id="364"/>
            <p14:sldId id="365"/>
            <p14:sldId id="309"/>
            <p14:sldId id="366"/>
            <p14:sldId id="367"/>
            <p14:sldId id="368"/>
            <p14:sldId id="370"/>
            <p14:sldId id="372"/>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5" d="100"/>
          <a:sy n="75" d="100"/>
        </p:scale>
        <p:origin x="8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Pasta grafiği ve kalem yüzde işareti">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0"/>
            <a:ext cx="8044030" cy="6399825"/>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804935"/>
          </a:xfrm>
        </p:spPr>
        <p:txBody>
          <a:bodyPr anchor="b">
            <a:normAutofit/>
          </a:bodyPr>
          <a:lstStyle/>
          <a:p>
            <a:r>
              <a:rPr lang="en-US" sz="3700" dirty="0">
                <a:solidFill>
                  <a:schemeClr val="tx1"/>
                </a:solidFill>
              </a:rPr>
              <a:t>Applied Machine Learning</a:t>
            </a:r>
            <a:br>
              <a:rPr lang="tr-TR" sz="3700" dirty="0">
                <a:solidFill>
                  <a:schemeClr val="tx1"/>
                </a:solidFill>
              </a:rPr>
            </a:br>
            <a:r>
              <a:rPr lang="tr-TR" sz="3700" dirty="0">
                <a:solidFill>
                  <a:schemeClr val="tx1"/>
                </a:solidFill>
              </a:rPr>
              <a:t>Project Presentation</a:t>
            </a:r>
            <a:endParaRPr lang="en-US" sz="37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205640" cy="907003"/>
          </a:xfrm>
        </p:spPr>
        <p:txBody>
          <a:bodyPr anchor="t">
            <a:normAutofit fontScale="70000" lnSpcReduction="20000"/>
          </a:bodyPr>
          <a:lstStyle/>
          <a:p>
            <a:pPr>
              <a:lnSpc>
                <a:spcPct val="120000"/>
              </a:lnSpc>
              <a:spcBef>
                <a:spcPts val="0"/>
              </a:spcBef>
              <a:spcAft>
                <a:spcPts val="0"/>
              </a:spcAft>
            </a:pPr>
            <a:r>
              <a:rPr lang="en-US" sz="2000" dirty="0"/>
              <a:t>Hakkıcan BÜLÜÇ-180709061</a:t>
            </a:r>
            <a:endParaRPr lang="tr-TR" sz="2000" dirty="0"/>
          </a:p>
          <a:p>
            <a:pPr>
              <a:lnSpc>
                <a:spcPct val="120000"/>
              </a:lnSpc>
              <a:spcBef>
                <a:spcPts val="0"/>
              </a:spcBef>
              <a:spcAft>
                <a:spcPts val="0"/>
              </a:spcAft>
            </a:pPr>
            <a:r>
              <a:rPr lang="en-US" sz="2000" dirty="0"/>
              <a:t>Adem Varol</a:t>
            </a:r>
            <a:r>
              <a:rPr lang="tr-TR" sz="2000" dirty="0"/>
              <a:t>-</a:t>
            </a:r>
            <a:r>
              <a:rPr lang="en-US" sz="2000" dirty="0"/>
              <a:t>200709078</a:t>
            </a:r>
            <a:endParaRPr lang="tr-TR" sz="2000" dirty="0"/>
          </a:p>
          <a:p>
            <a:pPr>
              <a:lnSpc>
                <a:spcPct val="120000"/>
              </a:lnSpc>
              <a:spcBef>
                <a:spcPts val="0"/>
              </a:spcBef>
              <a:spcAft>
                <a:spcPts val="0"/>
              </a:spcAft>
            </a:pPr>
            <a:r>
              <a:rPr lang="en-US" sz="2000" dirty="0"/>
              <a:t>Hüseyin ÇOBAN-180709018</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8F32ADC1-666A-3FA7-65B5-65DF3698106B}"/>
              </a:ext>
            </a:extLst>
          </p:cNvPr>
          <p:cNvPicPr>
            <a:picLocks noChangeAspect="1"/>
          </p:cNvPicPr>
          <p:nvPr/>
        </p:nvPicPr>
        <p:blipFill>
          <a:blip r:embed="rId3"/>
          <a:stretch>
            <a:fillRect/>
          </a:stretch>
        </p:blipFill>
        <p:spPr>
          <a:xfrm>
            <a:off x="1063551" y="1572305"/>
            <a:ext cx="9875655" cy="4745028"/>
          </a:xfrm>
          <a:prstGeom prst="rect">
            <a:avLst/>
          </a:prstGeom>
        </p:spPr>
      </p:pic>
    </p:spTree>
    <p:extLst>
      <p:ext uri="{BB962C8B-B14F-4D97-AF65-F5344CB8AC3E}">
        <p14:creationId xmlns:p14="http://schemas.microsoft.com/office/powerpoint/2010/main" val="2164371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1.1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FD607B53-F422-5B24-F4D7-0E58875D0FED}"/>
              </a:ext>
            </a:extLst>
          </p:cNvPr>
          <p:cNvPicPr>
            <a:picLocks noChangeAspect="1"/>
          </p:cNvPicPr>
          <p:nvPr/>
        </p:nvPicPr>
        <p:blipFill>
          <a:blip r:embed="rId3"/>
          <a:stretch>
            <a:fillRect/>
          </a:stretch>
        </p:blipFill>
        <p:spPr>
          <a:xfrm>
            <a:off x="2390282" y="1647797"/>
            <a:ext cx="7061217" cy="4607082"/>
          </a:xfrm>
          <a:prstGeom prst="rect">
            <a:avLst/>
          </a:prstGeom>
        </p:spPr>
      </p:pic>
    </p:spTree>
    <p:extLst>
      <p:ext uri="{BB962C8B-B14F-4D97-AF65-F5344CB8AC3E}">
        <p14:creationId xmlns:p14="http://schemas.microsoft.com/office/powerpoint/2010/main" val="19637505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28A87BF8-7A02-FF66-CB43-4AB3AA37C83A}"/>
              </a:ext>
            </a:extLst>
          </p:cNvPr>
          <p:cNvPicPr>
            <a:picLocks noChangeAspect="1"/>
          </p:cNvPicPr>
          <p:nvPr/>
        </p:nvPicPr>
        <p:blipFill>
          <a:blip r:embed="rId3"/>
          <a:stretch>
            <a:fillRect/>
          </a:stretch>
        </p:blipFill>
        <p:spPr>
          <a:xfrm>
            <a:off x="795512" y="1591761"/>
            <a:ext cx="10750715" cy="4526617"/>
          </a:xfrm>
          <a:prstGeom prst="rect">
            <a:avLst/>
          </a:prstGeom>
        </p:spPr>
      </p:pic>
    </p:spTree>
    <p:extLst>
      <p:ext uri="{BB962C8B-B14F-4D97-AF65-F5344CB8AC3E}">
        <p14:creationId xmlns:p14="http://schemas.microsoft.com/office/powerpoint/2010/main" val="96720708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2)">
                                      <p:cBhvr>
                                        <p:cTn id="7" dur="2000"/>
                                        <p:tgtEl>
                                          <p:spTgt spid="7"/>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2)">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2.1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C61930A-E9B5-2341-5A1F-FAF7A62E9308}"/>
              </a:ext>
            </a:extLst>
          </p:cNvPr>
          <p:cNvPicPr>
            <a:picLocks noChangeAspect="1"/>
          </p:cNvPicPr>
          <p:nvPr/>
        </p:nvPicPr>
        <p:blipFill>
          <a:blip r:embed="rId3"/>
          <a:stretch>
            <a:fillRect/>
          </a:stretch>
        </p:blipFill>
        <p:spPr>
          <a:xfrm>
            <a:off x="2180090" y="1587737"/>
            <a:ext cx="7058723" cy="4657417"/>
          </a:xfrm>
          <a:prstGeom prst="rect">
            <a:avLst/>
          </a:prstGeom>
        </p:spPr>
      </p:pic>
    </p:spTree>
    <p:extLst>
      <p:ext uri="{BB962C8B-B14F-4D97-AF65-F5344CB8AC3E}">
        <p14:creationId xmlns:p14="http://schemas.microsoft.com/office/powerpoint/2010/main" val="11575515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52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3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96EEB4C-DA9F-6A3E-63A5-605BF4E4D96A}"/>
              </a:ext>
            </a:extLst>
          </p:cNvPr>
          <p:cNvPicPr>
            <a:picLocks noChangeAspect="1"/>
          </p:cNvPicPr>
          <p:nvPr/>
        </p:nvPicPr>
        <p:blipFill>
          <a:blip r:embed="rId3"/>
          <a:stretch>
            <a:fillRect/>
          </a:stretch>
        </p:blipFill>
        <p:spPr>
          <a:xfrm>
            <a:off x="1169759" y="1591761"/>
            <a:ext cx="10269969" cy="852142"/>
          </a:xfrm>
          <a:prstGeom prst="rect">
            <a:avLst/>
          </a:prstGeom>
        </p:spPr>
      </p:pic>
      <p:pic>
        <p:nvPicPr>
          <p:cNvPr id="10" name="Resim 9">
            <a:extLst>
              <a:ext uri="{FF2B5EF4-FFF2-40B4-BE49-F238E27FC236}">
                <a16:creationId xmlns:a16="http://schemas.microsoft.com/office/drawing/2014/main" id="{9B5C8706-C1D7-6511-F7FA-F62C0DCCA1ED}"/>
              </a:ext>
            </a:extLst>
          </p:cNvPr>
          <p:cNvPicPr>
            <a:picLocks noChangeAspect="1"/>
          </p:cNvPicPr>
          <p:nvPr/>
        </p:nvPicPr>
        <p:blipFill>
          <a:blip r:embed="rId4"/>
          <a:stretch>
            <a:fillRect/>
          </a:stretch>
        </p:blipFill>
        <p:spPr>
          <a:xfrm>
            <a:off x="3195170" y="2401413"/>
            <a:ext cx="5295678" cy="3857555"/>
          </a:xfrm>
          <a:prstGeom prst="rect">
            <a:avLst/>
          </a:prstGeom>
        </p:spPr>
      </p:pic>
    </p:spTree>
    <p:extLst>
      <p:ext uri="{BB962C8B-B14F-4D97-AF65-F5344CB8AC3E}">
        <p14:creationId xmlns:p14="http://schemas.microsoft.com/office/powerpoint/2010/main" val="126024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80">
                                          <p:stCondLst>
                                            <p:cond delay="0"/>
                                          </p:stCondLst>
                                        </p:cTn>
                                        <p:tgtEl>
                                          <p:spTgt spid="10"/>
                                        </p:tgtEl>
                                      </p:cBhvr>
                                    </p:animEffect>
                                    <p:anim calcmode="lin" valueType="num">
                                      <p:cBhvr>
                                        <p:cTn id="3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gtEl>
                                      </p:cBhvr>
                                      <p:to x="100000" y="60000"/>
                                    </p:animScale>
                                    <p:animScale>
                                      <p:cBhvr>
                                        <p:cTn id="42" dur="166" decel="50000">
                                          <p:stCondLst>
                                            <p:cond delay="676"/>
                                          </p:stCondLst>
                                        </p:cTn>
                                        <p:tgtEl>
                                          <p:spTgt spid="10"/>
                                        </p:tgtEl>
                                      </p:cBhvr>
                                      <p:to x="100000" y="100000"/>
                                    </p:animScale>
                                    <p:animScale>
                                      <p:cBhvr>
                                        <p:cTn id="43" dur="26">
                                          <p:stCondLst>
                                            <p:cond delay="1312"/>
                                          </p:stCondLst>
                                        </p:cTn>
                                        <p:tgtEl>
                                          <p:spTgt spid="10"/>
                                        </p:tgtEl>
                                      </p:cBhvr>
                                      <p:to x="100000" y="80000"/>
                                    </p:animScale>
                                    <p:animScale>
                                      <p:cBhvr>
                                        <p:cTn id="44" dur="166" decel="50000">
                                          <p:stCondLst>
                                            <p:cond delay="1338"/>
                                          </p:stCondLst>
                                        </p:cTn>
                                        <p:tgtEl>
                                          <p:spTgt spid="10"/>
                                        </p:tgtEl>
                                      </p:cBhvr>
                                      <p:to x="100000" y="100000"/>
                                    </p:animScale>
                                    <p:animScale>
                                      <p:cBhvr>
                                        <p:cTn id="45" dur="26">
                                          <p:stCondLst>
                                            <p:cond delay="1642"/>
                                          </p:stCondLst>
                                        </p:cTn>
                                        <p:tgtEl>
                                          <p:spTgt spid="10"/>
                                        </p:tgtEl>
                                      </p:cBhvr>
                                      <p:to x="100000" y="90000"/>
                                    </p:animScale>
                                    <p:animScale>
                                      <p:cBhvr>
                                        <p:cTn id="46" dur="166" decel="50000">
                                          <p:stCondLst>
                                            <p:cond delay="1668"/>
                                          </p:stCondLst>
                                        </p:cTn>
                                        <p:tgtEl>
                                          <p:spTgt spid="10"/>
                                        </p:tgtEl>
                                      </p:cBhvr>
                                      <p:to x="100000" y="100000"/>
                                    </p:animScale>
                                    <p:animScale>
                                      <p:cBhvr>
                                        <p:cTn id="47" dur="26">
                                          <p:stCondLst>
                                            <p:cond delay="1808"/>
                                          </p:stCondLst>
                                        </p:cTn>
                                        <p:tgtEl>
                                          <p:spTgt spid="10"/>
                                        </p:tgtEl>
                                      </p:cBhvr>
                                      <p:to x="100000" y="95000"/>
                                    </p:animScale>
                                    <p:animScale>
                                      <p:cBhvr>
                                        <p:cTn id="4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VISUALIZATION – </a:t>
            </a:r>
            <a:r>
              <a:rPr lang="tr-TR" dirty="0">
                <a:solidFill>
                  <a:srgbClr val="000000">
                    <a:lumMod val="75000"/>
                    <a:lumOff val="25000"/>
                  </a:srgbClr>
                </a:solidFill>
                <a:latin typeface="Bookman Old Style" panose="020F0302020204030204"/>
              </a:rPr>
              <a:t>4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0656A2DC-37B5-759A-5405-421992EBFCAB}"/>
              </a:ext>
            </a:extLst>
          </p:cNvPr>
          <p:cNvPicPr>
            <a:picLocks noChangeAspect="1"/>
          </p:cNvPicPr>
          <p:nvPr/>
        </p:nvPicPr>
        <p:blipFill>
          <a:blip r:embed="rId3"/>
          <a:stretch>
            <a:fillRect/>
          </a:stretch>
        </p:blipFill>
        <p:spPr>
          <a:xfrm>
            <a:off x="1322966" y="1620435"/>
            <a:ext cx="9931736" cy="1258952"/>
          </a:xfrm>
          <a:prstGeom prst="rect">
            <a:avLst/>
          </a:prstGeom>
        </p:spPr>
      </p:pic>
      <p:pic>
        <p:nvPicPr>
          <p:cNvPr id="12" name="Resim 11">
            <a:extLst>
              <a:ext uri="{FF2B5EF4-FFF2-40B4-BE49-F238E27FC236}">
                <a16:creationId xmlns:a16="http://schemas.microsoft.com/office/drawing/2014/main" id="{F6FA9BE4-B769-A41F-537E-C4B2F2F2473A}"/>
              </a:ext>
            </a:extLst>
          </p:cNvPr>
          <p:cNvPicPr>
            <a:picLocks noChangeAspect="1"/>
          </p:cNvPicPr>
          <p:nvPr/>
        </p:nvPicPr>
        <p:blipFill>
          <a:blip r:embed="rId4"/>
          <a:stretch>
            <a:fillRect/>
          </a:stretch>
        </p:blipFill>
        <p:spPr>
          <a:xfrm>
            <a:off x="3103000" y="2830747"/>
            <a:ext cx="5389247" cy="3389024"/>
          </a:xfrm>
          <a:prstGeom prst="rect">
            <a:avLst/>
          </a:prstGeom>
        </p:spPr>
      </p:pic>
    </p:spTree>
    <p:extLst>
      <p:ext uri="{BB962C8B-B14F-4D97-AF65-F5344CB8AC3E}">
        <p14:creationId xmlns:p14="http://schemas.microsoft.com/office/powerpoint/2010/main" val="6446793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A131D009-3278-0CF3-835F-7008693CF159}"/>
              </a:ext>
            </a:extLst>
          </p:cNvPr>
          <p:cNvPicPr>
            <a:picLocks noChangeAspect="1"/>
          </p:cNvPicPr>
          <p:nvPr/>
        </p:nvPicPr>
        <p:blipFill rotWithShape="1">
          <a:blip r:embed="rId2"/>
          <a:srcRect t="9391" b="6340"/>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7500436" y="3074477"/>
            <a:ext cx="3686373" cy="1351625"/>
          </a:xfrm>
        </p:spPr>
        <p:txBody>
          <a:bodyPr vert="horz" lIns="91440" tIns="45720" rIns="91440" bIns="45720" rtlCol="0" anchor="b">
            <a:normAutofit/>
          </a:bodyPr>
          <a:lstStyle/>
          <a:p>
            <a:r>
              <a:rPr lang="tr-TR" sz="4400" dirty="0">
                <a:solidFill>
                  <a:schemeClr val="bg1"/>
                </a:solidFill>
              </a:rPr>
              <a:t>QUESTIONS</a:t>
            </a:r>
            <a:endParaRPr lang="en-US" sz="4400" dirty="0">
              <a:solidFill>
                <a:schemeClr val="bg1"/>
              </a:solidFill>
            </a:endParaRP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Düz Bağlayıcı 4">
            <a:extLst>
              <a:ext uri="{FF2B5EF4-FFF2-40B4-BE49-F238E27FC236}">
                <a16:creationId xmlns:a16="http://schemas.microsoft.com/office/drawing/2014/main" id="{29AA8D8D-8D01-1416-E717-8737AEE11C02}"/>
              </a:ext>
            </a:extLst>
          </p:cNvPr>
          <p:cNvCxnSpPr>
            <a:cxnSpLocks/>
          </p:cNvCxnSpPr>
          <p:nvPr/>
        </p:nvCxnSpPr>
        <p:spPr>
          <a:xfrm>
            <a:off x="7130374" y="4523381"/>
            <a:ext cx="4207349" cy="0"/>
          </a:xfrm>
          <a:prstGeom prst="line">
            <a:avLst/>
          </a:prstGeom>
          <a:ln w="76200">
            <a:solidFill>
              <a:srgbClr val="F0F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2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1)</a:t>
            </a:r>
            <a:r>
              <a:rPr lang="tr-TR" sz="2000" b="0" i="0" dirty="0">
                <a:solidFill>
                  <a:srgbClr val="333333"/>
                </a:solidFill>
                <a:effectLst/>
                <a:latin typeface="Helvetica Neue"/>
              </a:rPr>
              <a:t> </a:t>
            </a:r>
            <a:r>
              <a:rPr lang="en-US" sz="2000" b="0" i="0" dirty="0">
                <a:solidFill>
                  <a:srgbClr val="333333"/>
                </a:solidFill>
                <a:effectLst/>
                <a:latin typeface="Helvetica Neue"/>
              </a:rPr>
              <a:t>Are students living in the village more successful than those living in the city center?</a:t>
            </a:r>
          </a:p>
        </p:txBody>
      </p:sp>
      <p:pic>
        <p:nvPicPr>
          <p:cNvPr id="4" name="Resim 3">
            <a:extLst>
              <a:ext uri="{FF2B5EF4-FFF2-40B4-BE49-F238E27FC236}">
                <a16:creationId xmlns:a16="http://schemas.microsoft.com/office/drawing/2014/main" id="{27E7939B-F085-6DC3-8FDF-47D0D13C126A}"/>
              </a:ext>
            </a:extLst>
          </p:cNvPr>
          <p:cNvPicPr>
            <a:picLocks noChangeAspect="1"/>
          </p:cNvPicPr>
          <p:nvPr/>
        </p:nvPicPr>
        <p:blipFill>
          <a:blip r:embed="rId3"/>
          <a:stretch>
            <a:fillRect/>
          </a:stretch>
        </p:blipFill>
        <p:spPr>
          <a:xfrm>
            <a:off x="983729" y="2077635"/>
            <a:ext cx="10116705" cy="4186978"/>
          </a:xfrm>
          <a:prstGeom prst="rect">
            <a:avLst/>
          </a:prstGeom>
        </p:spPr>
      </p:pic>
    </p:spTree>
    <p:extLst>
      <p:ext uri="{BB962C8B-B14F-4D97-AF65-F5344CB8AC3E}">
        <p14:creationId xmlns:p14="http://schemas.microsoft.com/office/powerpoint/2010/main" val="12926079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2</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2)</a:t>
            </a:r>
            <a:r>
              <a:rPr lang="tr-TR" sz="2000" b="0" i="0" dirty="0">
                <a:solidFill>
                  <a:srgbClr val="333333"/>
                </a:solidFill>
                <a:effectLst/>
                <a:latin typeface="Helvetica Neue"/>
              </a:rPr>
              <a:t> </a:t>
            </a:r>
            <a:r>
              <a:rPr lang="en-US" sz="2000" b="0" i="0" dirty="0">
                <a:solidFill>
                  <a:srgbClr val="333333"/>
                </a:solidFill>
                <a:effectLst/>
                <a:latin typeface="Helvetica Neue"/>
              </a:rPr>
              <a:t>Are girls or boys most negatively affected by the separation of parents?</a:t>
            </a:r>
          </a:p>
        </p:txBody>
      </p:sp>
      <p:pic>
        <p:nvPicPr>
          <p:cNvPr id="5" name="Resim 4">
            <a:extLst>
              <a:ext uri="{FF2B5EF4-FFF2-40B4-BE49-F238E27FC236}">
                <a16:creationId xmlns:a16="http://schemas.microsoft.com/office/drawing/2014/main" id="{58D61E60-0CE1-7456-74B0-1145B8B5E960}"/>
              </a:ext>
            </a:extLst>
          </p:cNvPr>
          <p:cNvPicPr>
            <a:picLocks noChangeAspect="1"/>
          </p:cNvPicPr>
          <p:nvPr/>
        </p:nvPicPr>
        <p:blipFill>
          <a:blip r:embed="rId3"/>
          <a:stretch>
            <a:fillRect/>
          </a:stretch>
        </p:blipFill>
        <p:spPr>
          <a:xfrm>
            <a:off x="948628" y="2077634"/>
            <a:ext cx="10523014" cy="4177249"/>
          </a:xfrm>
          <a:prstGeom prst="rect">
            <a:avLst/>
          </a:prstGeom>
        </p:spPr>
      </p:pic>
    </p:spTree>
    <p:extLst>
      <p:ext uri="{BB962C8B-B14F-4D97-AF65-F5344CB8AC3E}">
        <p14:creationId xmlns:p14="http://schemas.microsoft.com/office/powerpoint/2010/main" val="2109050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amond(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3"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3)">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3</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3</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Which attribute is more important to success?</a:t>
            </a:r>
          </a:p>
        </p:txBody>
      </p:sp>
      <p:pic>
        <p:nvPicPr>
          <p:cNvPr id="4" name="Resim 3">
            <a:extLst>
              <a:ext uri="{FF2B5EF4-FFF2-40B4-BE49-F238E27FC236}">
                <a16:creationId xmlns:a16="http://schemas.microsoft.com/office/drawing/2014/main" id="{B95A27BB-351B-B277-1C5C-E311DFF697EB}"/>
              </a:ext>
            </a:extLst>
          </p:cNvPr>
          <p:cNvPicPr>
            <a:picLocks noChangeAspect="1"/>
          </p:cNvPicPr>
          <p:nvPr/>
        </p:nvPicPr>
        <p:blipFill>
          <a:blip r:embed="rId3"/>
          <a:stretch>
            <a:fillRect/>
          </a:stretch>
        </p:blipFill>
        <p:spPr>
          <a:xfrm>
            <a:off x="911032" y="2015689"/>
            <a:ext cx="10640018" cy="2826613"/>
          </a:xfrm>
          <a:prstGeom prst="rect">
            <a:avLst/>
          </a:prstGeom>
        </p:spPr>
      </p:pic>
    </p:spTree>
    <p:extLst>
      <p:ext uri="{BB962C8B-B14F-4D97-AF65-F5344CB8AC3E}">
        <p14:creationId xmlns:p14="http://schemas.microsoft.com/office/powerpoint/2010/main" val="1770013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p:cTn id="1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Students’ Data Set Description</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1222641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17" name="Resim 16">
            <a:extLst>
              <a:ext uri="{FF2B5EF4-FFF2-40B4-BE49-F238E27FC236}">
                <a16:creationId xmlns:a16="http://schemas.microsoft.com/office/drawing/2014/main" id="{FAFC54CE-AF01-2A21-3A67-37D95447C130}"/>
              </a:ext>
            </a:extLst>
          </p:cNvPr>
          <p:cNvPicPr>
            <a:picLocks noChangeAspect="1"/>
          </p:cNvPicPr>
          <p:nvPr/>
        </p:nvPicPr>
        <p:blipFill>
          <a:blip r:embed="rId3"/>
          <a:stretch>
            <a:fillRect/>
          </a:stretch>
        </p:blipFill>
        <p:spPr>
          <a:xfrm>
            <a:off x="973548" y="2019267"/>
            <a:ext cx="8588741" cy="4205449"/>
          </a:xfrm>
          <a:prstGeom prst="rect">
            <a:avLst/>
          </a:prstGeom>
        </p:spPr>
      </p:pic>
    </p:spTree>
    <p:extLst>
      <p:ext uri="{BB962C8B-B14F-4D97-AF65-F5344CB8AC3E}">
        <p14:creationId xmlns:p14="http://schemas.microsoft.com/office/powerpoint/2010/main" val="20034029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000"/>
                                        <p:tgtEl>
                                          <p:spTgt spid="17"/>
                                        </p:tgtEl>
                                      </p:cBhvr>
                                    </p:animEffect>
                                    <p:anim calcmode="lin" valueType="num">
                                      <p:cBhvr>
                                        <p:cTn id="27" dur="2000" fill="hold"/>
                                        <p:tgtEl>
                                          <p:spTgt spid="17"/>
                                        </p:tgtEl>
                                        <p:attrNameLst>
                                          <p:attrName>ppt_w</p:attrName>
                                        </p:attrNameLst>
                                      </p:cBhvr>
                                      <p:tavLst>
                                        <p:tav tm="0" fmla="#ppt_w*sin(2.5*pi*$)">
                                          <p:val>
                                            <p:fltVal val="0"/>
                                          </p:val>
                                        </p:tav>
                                        <p:tav tm="100000">
                                          <p:val>
                                            <p:fltVal val="1"/>
                                          </p:val>
                                        </p:tav>
                                      </p:tavLst>
                                    </p:anim>
                                    <p:anim calcmode="lin" valueType="num">
                                      <p:cBhvr>
                                        <p:cTn id="2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4.1</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i="0" dirty="0">
                <a:solidFill>
                  <a:srgbClr val="333333"/>
                </a:solidFill>
                <a:effectLst/>
                <a:latin typeface="Helvetica Neue"/>
              </a:rPr>
              <a:t>4)</a:t>
            </a:r>
            <a:r>
              <a:rPr lang="tr-TR" sz="2000" b="0" i="0" dirty="0">
                <a:solidFill>
                  <a:srgbClr val="333333"/>
                </a:solidFill>
                <a:effectLst/>
                <a:latin typeface="Helvetica Neue"/>
              </a:rPr>
              <a:t> </a:t>
            </a:r>
            <a:r>
              <a:rPr lang="en-US" sz="2000" b="0" i="0" dirty="0">
                <a:solidFill>
                  <a:srgbClr val="333333"/>
                </a:solidFill>
                <a:effectLst/>
                <a:latin typeface="Helvetica Neue"/>
              </a:rPr>
              <a:t>Can a new student get a passing grade?</a:t>
            </a:r>
          </a:p>
        </p:txBody>
      </p:sp>
      <p:pic>
        <p:nvPicPr>
          <p:cNvPr id="4" name="Resim 3">
            <a:extLst>
              <a:ext uri="{FF2B5EF4-FFF2-40B4-BE49-F238E27FC236}">
                <a16:creationId xmlns:a16="http://schemas.microsoft.com/office/drawing/2014/main" id="{83C56F74-53CC-ABA8-E854-C13EFB3705F3}"/>
              </a:ext>
            </a:extLst>
          </p:cNvPr>
          <p:cNvPicPr>
            <a:picLocks noChangeAspect="1"/>
          </p:cNvPicPr>
          <p:nvPr/>
        </p:nvPicPr>
        <p:blipFill rotWithShape="1">
          <a:blip r:embed="rId3"/>
          <a:srcRect r="61877" b="51359"/>
          <a:stretch/>
        </p:blipFill>
        <p:spPr>
          <a:xfrm>
            <a:off x="1147181" y="1927521"/>
            <a:ext cx="5362949" cy="3977168"/>
          </a:xfrm>
          <a:prstGeom prst="rect">
            <a:avLst/>
          </a:prstGeom>
        </p:spPr>
      </p:pic>
      <p:pic>
        <p:nvPicPr>
          <p:cNvPr id="12" name="Resim 11">
            <a:extLst>
              <a:ext uri="{FF2B5EF4-FFF2-40B4-BE49-F238E27FC236}">
                <a16:creationId xmlns:a16="http://schemas.microsoft.com/office/drawing/2014/main" id="{11B48B70-4250-84D5-6A42-F5CE4DBF38E1}"/>
              </a:ext>
            </a:extLst>
          </p:cNvPr>
          <p:cNvPicPr>
            <a:picLocks noChangeAspect="1"/>
          </p:cNvPicPr>
          <p:nvPr/>
        </p:nvPicPr>
        <p:blipFill rotWithShape="1">
          <a:blip r:embed="rId3"/>
          <a:srcRect l="-1" t="51066" r="67027" b="5055"/>
          <a:stretch/>
        </p:blipFill>
        <p:spPr>
          <a:xfrm>
            <a:off x="6527311" y="2104091"/>
            <a:ext cx="4797016" cy="3710300"/>
          </a:xfrm>
          <a:prstGeom prst="rect">
            <a:avLst/>
          </a:prstGeom>
        </p:spPr>
      </p:pic>
    </p:spTree>
    <p:extLst>
      <p:ext uri="{BB962C8B-B14F-4D97-AF65-F5344CB8AC3E}">
        <p14:creationId xmlns:p14="http://schemas.microsoft.com/office/powerpoint/2010/main" val="23891242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QUESTIONS – 5</a:t>
            </a:r>
            <a:r>
              <a:rPr lang="tr-TR" dirty="0">
                <a:solidFill>
                  <a:srgbClr val="000000">
                    <a:lumMod val="75000"/>
                    <a:lumOff val="25000"/>
                  </a:srgbClr>
                </a:solidFill>
                <a:latin typeface="Bookman Old Style" panose="020F0302020204030204"/>
              </a:rPr>
              <a:t> </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CAC3DD9-038B-8481-3816-E70888BD6C08}"/>
              </a:ext>
            </a:extLst>
          </p:cNvPr>
          <p:cNvSpPr txBox="1">
            <a:spLocks/>
          </p:cNvSpPr>
          <p:nvPr/>
        </p:nvSpPr>
        <p:spPr>
          <a:xfrm>
            <a:off x="865080" y="1712892"/>
            <a:ext cx="10574648" cy="302798"/>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l"/>
            <a:r>
              <a:rPr lang="tr-TR" sz="2000" b="1" dirty="0">
                <a:solidFill>
                  <a:srgbClr val="333333"/>
                </a:solidFill>
                <a:latin typeface="Helvetica Neue"/>
              </a:rPr>
              <a:t>5</a:t>
            </a:r>
            <a:r>
              <a:rPr lang="tr-TR" sz="2000" b="1" i="0" dirty="0">
                <a:solidFill>
                  <a:srgbClr val="333333"/>
                </a:solidFill>
                <a:effectLst/>
                <a:latin typeface="Helvetica Neue"/>
              </a:rPr>
              <a:t>)</a:t>
            </a:r>
            <a:r>
              <a:rPr lang="tr-TR" sz="2000" b="0" i="0" dirty="0">
                <a:solidFill>
                  <a:srgbClr val="333333"/>
                </a:solidFill>
                <a:effectLst/>
                <a:latin typeface="Helvetica Neue"/>
              </a:rPr>
              <a:t> </a:t>
            </a:r>
            <a:r>
              <a:rPr lang="en-US" sz="2000" b="0" i="0" dirty="0">
                <a:solidFill>
                  <a:srgbClr val="333333"/>
                </a:solidFill>
                <a:effectLst/>
                <a:latin typeface="Helvetica Neue"/>
              </a:rPr>
              <a:t>At which grade level is the educational status of the parents more effective?</a:t>
            </a:r>
          </a:p>
        </p:txBody>
      </p:sp>
      <p:pic>
        <p:nvPicPr>
          <p:cNvPr id="5" name="Resim 4">
            <a:extLst>
              <a:ext uri="{FF2B5EF4-FFF2-40B4-BE49-F238E27FC236}">
                <a16:creationId xmlns:a16="http://schemas.microsoft.com/office/drawing/2014/main" id="{D8C913B3-CBE5-54FE-396A-31681E137C7E}"/>
              </a:ext>
            </a:extLst>
          </p:cNvPr>
          <p:cNvPicPr>
            <a:picLocks noChangeAspect="1"/>
          </p:cNvPicPr>
          <p:nvPr/>
        </p:nvPicPr>
        <p:blipFill rotWithShape="1">
          <a:blip r:embed="rId3"/>
          <a:srcRect/>
          <a:stretch/>
        </p:blipFill>
        <p:spPr>
          <a:xfrm>
            <a:off x="978167" y="1967050"/>
            <a:ext cx="7763019" cy="4321102"/>
          </a:xfrm>
          <a:prstGeom prst="rect">
            <a:avLst/>
          </a:prstGeom>
        </p:spPr>
      </p:pic>
    </p:spTree>
    <p:extLst>
      <p:ext uri="{BB962C8B-B14F-4D97-AF65-F5344CB8AC3E}">
        <p14:creationId xmlns:p14="http://schemas.microsoft.com/office/powerpoint/2010/main" val="14801226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tr-TR" dirty="0"/>
              <a:t>DATA SUMMARY</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C4D74D4D-87A8-DDB4-8628-B60D676FC012}"/>
              </a:ext>
            </a:extLst>
          </p:cNvPr>
          <p:cNvSpPr txBox="1">
            <a:spLocks/>
          </p:cNvSpPr>
          <p:nvPr/>
        </p:nvSpPr>
        <p:spPr>
          <a:xfrm>
            <a:off x="752272" y="1655769"/>
            <a:ext cx="10687456" cy="446261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just" defTabSz="914400" rtl="0" eaLnBrk="1" fontAlgn="auto" latinLnBrk="0" hangingPunct="1">
              <a:lnSpc>
                <a:spcPct val="110000"/>
              </a:lnSpc>
              <a:spcBef>
                <a:spcPts val="1200"/>
              </a:spcBef>
              <a:spcAft>
                <a:spcPts val="200"/>
              </a:spcAft>
              <a:buClr>
                <a:srgbClr val="F6A21D"/>
              </a:buClr>
              <a:buSzPct val="100000"/>
              <a:buFont typeface="Calibri" panose="020F0502020204030204" pitchFamily="34" charset="0"/>
              <a:buChar char=" "/>
              <a:tabLst/>
              <a:defRPr/>
            </a:pPr>
            <a:r>
              <a:rPr kumimoji="0" lang="en-US" sz="3200" b="0" i="0" u="none" strike="noStrike" kern="1200" cap="none" spc="0" normalizeH="0" baseline="0" noProof="0" dirty="0">
                <a:ln>
                  <a:noFill/>
                </a:ln>
                <a:solidFill>
                  <a:srgbClr val="000000">
                    <a:lumMod val="75000"/>
                    <a:lumOff val="25000"/>
                  </a:srgbClr>
                </a:solidFill>
                <a:effectLst/>
                <a:uLnTx/>
                <a:uFillTx/>
                <a:latin typeface="Franklin Gothic Book" panose="020F0502020204030204"/>
                <a:ea typeface="+mn-ea"/>
                <a:cs typeface="+mn-cs"/>
              </a:rPr>
              <a:t>In this research, we examined the students of Ortaca Anatolian High School (OAL) and Yunus Emre Anatolian High School (YEAL). The students were asked about their demographic characteristics, the education level of their parents, the number of siblings, the divorce and separation status of the parents, who the student lived with, the living conditions of his parents, and whether there was any illness in his family or himself. No such research has been done for OAL and YEAL schools before. Therefore, this research is a first.</a:t>
            </a:r>
          </a:p>
        </p:txBody>
      </p:sp>
    </p:spTree>
    <p:extLst>
      <p:ext uri="{BB962C8B-B14F-4D97-AF65-F5344CB8AC3E}">
        <p14:creationId xmlns:p14="http://schemas.microsoft.com/office/powerpoint/2010/main" val="4240010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a:t>
            </a:r>
            <a:r>
              <a:rPr kumimoji="0" lang="tr-TR" sz="4700" b="0" i="0" u="none" strike="noStrike" kern="1200" cap="none" spc="-50" normalizeH="0" baseline="0" noProof="0" dirty="0" err="1">
                <a:ln>
                  <a:noFill/>
                </a:ln>
                <a:solidFill>
                  <a:srgbClr val="000000">
                    <a:lumMod val="75000"/>
                    <a:lumOff val="25000"/>
                  </a:srgbClr>
                </a:solidFill>
                <a:effectLst/>
                <a:uLnTx/>
                <a:uFillTx/>
                <a:latin typeface="Bookman Old Style" panose="020F0302020204030204"/>
                <a:ea typeface="+mj-ea"/>
                <a:cs typeface="+mj-cs"/>
              </a:rPr>
              <a:t>Attributes</a:t>
            </a: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Resim 18">
            <a:extLst>
              <a:ext uri="{FF2B5EF4-FFF2-40B4-BE49-F238E27FC236}">
                <a16:creationId xmlns:a16="http://schemas.microsoft.com/office/drawing/2014/main" id="{A355B8BC-21E9-172B-3527-FB2390082F95}"/>
              </a:ext>
            </a:extLst>
          </p:cNvPr>
          <p:cNvPicPr>
            <a:picLocks noChangeAspect="1"/>
          </p:cNvPicPr>
          <p:nvPr/>
        </p:nvPicPr>
        <p:blipFill>
          <a:blip r:embed="rId3"/>
          <a:stretch>
            <a:fillRect/>
          </a:stretch>
        </p:blipFill>
        <p:spPr>
          <a:xfrm>
            <a:off x="752271" y="1667433"/>
            <a:ext cx="10778247" cy="4610979"/>
          </a:xfrm>
          <a:prstGeom prst="rect">
            <a:avLst/>
          </a:prstGeom>
        </p:spPr>
      </p:pic>
    </p:spTree>
    <p:extLst>
      <p:ext uri="{BB962C8B-B14F-4D97-AF65-F5344CB8AC3E}">
        <p14:creationId xmlns:p14="http://schemas.microsoft.com/office/powerpoint/2010/main" val="802859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(Statistics-1)</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577DA9C1-3721-E071-0B29-6A359888CD4A}"/>
              </a:ext>
            </a:extLst>
          </p:cNvPr>
          <p:cNvPicPr>
            <a:picLocks noChangeAspect="1"/>
          </p:cNvPicPr>
          <p:nvPr/>
        </p:nvPicPr>
        <p:blipFill>
          <a:blip r:embed="rId3"/>
          <a:stretch>
            <a:fillRect/>
          </a:stretch>
        </p:blipFill>
        <p:spPr>
          <a:xfrm>
            <a:off x="739304" y="1795537"/>
            <a:ext cx="10707679" cy="1395137"/>
          </a:xfrm>
          <a:prstGeom prst="rect">
            <a:avLst/>
          </a:prstGeom>
        </p:spPr>
      </p:pic>
      <p:pic>
        <p:nvPicPr>
          <p:cNvPr id="8" name="Resim 7">
            <a:extLst>
              <a:ext uri="{FF2B5EF4-FFF2-40B4-BE49-F238E27FC236}">
                <a16:creationId xmlns:a16="http://schemas.microsoft.com/office/drawing/2014/main" id="{B30F6AAA-A147-5AEB-9B42-F5EBCB453D98}"/>
              </a:ext>
            </a:extLst>
          </p:cNvPr>
          <p:cNvPicPr>
            <a:picLocks noChangeAspect="1"/>
          </p:cNvPicPr>
          <p:nvPr/>
        </p:nvPicPr>
        <p:blipFill>
          <a:blip r:embed="rId4"/>
          <a:stretch>
            <a:fillRect/>
          </a:stretch>
        </p:blipFill>
        <p:spPr>
          <a:xfrm>
            <a:off x="752271" y="3458512"/>
            <a:ext cx="10700849" cy="2524004"/>
          </a:xfrm>
          <a:prstGeom prst="rect">
            <a:avLst/>
          </a:prstGeom>
        </p:spPr>
      </p:pic>
    </p:spTree>
    <p:extLst>
      <p:ext uri="{BB962C8B-B14F-4D97-AF65-F5344CB8AC3E}">
        <p14:creationId xmlns:p14="http://schemas.microsoft.com/office/powerpoint/2010/main" val="23148222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(Statistics-2)</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7AA49BF1-BFE7-4DA7-FBBD-E924CE69D5A1}"/>
              </a:ext>
            </a:extLst>
          </p:cNvPr>
          <p:cNvPicPr>
            <a:picLocks noChangeAspect="1"/>
          </p:cNvPicPr>
          <p:nvPr/>
        </p:nvPicPr>
        <p:blipFill>
          <a:blip r:embed="rId3"/>
          <a:stretch>
            <a:fillRect/>
          </a:stretch>
        </p:blipFill>
        <p:spPr>
          <a:xfrm>
            <a:off x="869004" y="1591760"/>
            <a:ext cx="10570724" cy="4692305"/>
          </a:xfrm>
          <a:prstGeom prst="rect">
            <a:avLst/>
          </a:prstGeom>
        </p:spPr>
      </p:pic>
    </p:spTree>
    <p:extLst>
      <p:ext uri="{BB962C8B-B14F-4D97-AF65-F5344CB8AC3E}">
        <p14:creationId xmlns:p14="http://schemas.microsoft.com/office/powerpoint/2010/main" val="42821142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(Statistics-3)</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129A7E28-5C4D-67B2-993E-5BB0E65D3A9F}"/>
              </a:ext>
            </a:extLst>
          </p:cNvPr>
          <p:cNvPicPr>
            <a:picLocks noChangeAspect="1"/>
          </p:cNvPicPr>
          <p:nvPr/>
        </p:nvPicPr>
        <p:blipFill>
          <a:blip r:embed="rId3"/>
          <a:stretch>
            <a:fillRect/>
          </a:stretch>
        </p:blipFill>
        <p:spPr>
          <a:xfrm>
            <a:off x="1277571" y="1655769"/>
            <a:ext cx="9624299" cy="4540748"/>
          </a:xfrm>
          <a:prstGeom prst="rect">
            <a:avLst/>
          </a:prstGeom>
        </p:spPr>
      </p:pic>
    </p:spTree>
    <p:extLst>
      <p:ext uri="{BB962C8B-B14F-4D97-AF65-F5344CB8AC3E}">
        <p14:creationId xmlns:p14="http://schemas.microsoft.com/office/powerpoint/2010/main" val="45609364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80">
                                          <p:stCondLst>
                                            <p:cond delay="0"/>
                                          </p:stCondLst>
                                        </p:cTn>
                                        <p:tgtEl>
                                          <p:spTgt spid="4"/>
                                        </p:tgtEl>
                                      </p:cBhvr>
                                    </p:animEffect>
                                    <p:anim calcmode="lin" valueType="num">
                                      <p:cBhvr>
                                        <p:cTn id="2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5" dur="26">
                                          <p:stCondLst>
                                            <p:cond delay="650"/>
                                          </p:stCondLst>
                                        </p:cTn>
                                        <p:tgtEl>
                                          <p:spTgt spid="4"/>
                                        </p:tgtEl>
                                      </p:cBhvr>
                                      <p:to x="100000" y="60000"/>
                                    </p:animScale>
                                    <p:animScale>
                                      <p:cBhvr>
                                        <p:cTn id="26" dur="166" decel="50000">
                                          <p:stCondLst>
                                            <p:cond delay="676"/>
                                          </p:stCondLst>
                                        </p:cTn>
                                        <p:tgtEl>
                                          <p:spTgt spid="4"/>
                                        </p:tgtEl>
                                      </p:cBhvr>
                                      <p:to x="100000" y="100000"/>
                                    </p:animScale>
                                    <p:animScale>
                                      <p:cBhvr>
                                        <p:cTn id="27" dur="26">
                                          <p:stCondLst>
                                            <p:cond delay="1312"/>
                                          </p:stCondLst>
                                        </p:cTn>
                                        <p:tgtEl>
                                          <p:spTgt spid="4"/>
                                        </p:tgtEl>
                                      </p:cBhvr>
                                      <p:to x="100000" y="80000"/>
                                    </p:animScale>
                                    <p:animScale>
                                      <p:cBhvr>
                                        <p:cTn id="28" dur="166" decel="50000">
                                          <p:stCondLst>
                                            <p:cond delay="1338"/>
                                          </p:stCondLst>
                                        </p:cTn>
                                        <p:tgtEl>
                                          <p:spTgt spid="4"/>
                                        </p:tgtEl>
                                      </p:cBhvr>
                                      <p:to x="100000" y="100000"/>
                                    </p:animScale>
                                    <p:animScale>
                                      <p:cBhvr>
                                        <p:cTn id="29" dur="26">
                                          <p:stCondLst>
                                            <p:cond delay="1642"/>
                                          </p:stCondLst>
                                        </p:cTn>
                                        <p:tgtEl>
                                          <p:spTgt spid="4"/>
                                        </p:tgtEl>
                                      </p:cBhvr>
                                      <p:to x="100000" y="90000"/>
                                    </p:animScale>
                                    <p:animScale>
                                      <p:cBhvr>
                                        <p:cTn id="30" dur="166" decel="50000">
                                          <p:stCondLst>
                                            <p:cond delay="1668"/>
                                          </p:stCondLst>
                                        </p:cTn>
                                        <p:tgtEl>
                                          <p:spTgt spid="4"/>
                                        </p:tgtEl>
                                      </p:cBhvr>
                                      <p:to x="100000" y="100000"/>
                                    </p:animScale>
                                    <p:animScale>
                                      <p:cBhvr>
                                        <p:cTn id="31" dur="26">
                                          <p:stCondLst>
                                            <p:cond delay="1808"/>
                                          </p:stCondLst>
                                        </p:cTn>
                                        <p:tgtEl>
                                          <p:spTgt spid="4"/>
                                        </p:tgtEl>
                                      </p:cBhvr>
                                      <p:to x="100000" y="95000"/>
                                    </p:animScale>
                                    <p:animScale>
                                      <p:cBhvr>
                                        <p:cTn id="32"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A847949-4151-2060-45A7-1EF4C5BEFF3A}"/>
              </a:ext>
            </a:extLst>
          </p:cNvPr>
          <p:cNvSpPr txBox="1">
            <a:spLocks/>
          </p:cNvSpPr>
          <p:nvPr/>
        </p:nvSpPr>
        <p:spPr>
          <a:xfrm>
            <a:off x="2304773" y="739618"/>
            <a:ext cx="9018223" cy="8521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tr-TR"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rPr>
              <a:t>DATA SUMMARY (Statistics-4)</a:t>
            </a:r>
            <a:endParaRPr kumimoji="0" lang="en-US" sz="4700" b="0" i="0" u="none" strike="noStrike" kern="1200" cap="none" spc="-50" normalizeH="0" baseline="0" noProof="0" dirty="0">
              <a:ln>
                <a:noFill/>
              </a:ln>
              <a:solidFill>
                <a:srgbClr val="000000">
                  <a:lumMod val="75000"/>
                  <a:lumOff val="25000"/>
                </a:srgbClr>
              </a:solidFill>
              <a:effectLst/>
              <a:uLnTx/>
              <a:uFillTx/>
              <a:latin typeface="Bookman Old Style" panose="020F0302020204030204"/>
              <a:ea typeface="+mj-ea"/>
              <a:cs typeface="+mj-cs"/>
            </a:endParaRPr>
          </a:p>
        </p:txBody>
      </p:sp>
      <p:pic>
        <p:nvPicPr>
          <p:cNvPr id="7" name="Resim 6">
            <a:extLst>
              <a:ext uri="{FF2B5EF4-FFF2-40B4-BE49-F238E27FC236}">
                <a16:creationId xmlns:a16="http://schemas.microsoft.com/office/drawing/2014/main" id="{6EB0C338-D5C8-FD4C-3F79-631D3FB30375}"/>
              </a:ext>
            </a:extLst>
          </p:cNvPr>
          <p:cNvPicPr>
            <a:picLocks noChangeAspect="1"/>
          </p:cNvPicPr>
          <p:nvPr/>
        </p:nvPicPr>
        <p:blipFill>
          <a:blip r:embed="rId2"/>
          <a:stretch>
            <a:fillRect/>
          </a:stretch>
        </p:blipFill>
        <p:spPr>
          <a:xfrm>
            <a:off x="752272" y="521208"/>
            <a:ext cx="1178293" cy="1074582"/>
          </a:xfrm>
          <a:prstGeom prst="rect">
            <a:avLst/>
          </a:prstGeom>
        </p:spPr>
      </p:pic>
      <p:cxnSp>
        <p:nvCxnSpPr>
          <p:cNvPr id="3" name="Düz Bağlayıcı 2">
            <a:extLst>
              <a:ext uri="{FF2B5EF4-FFF2-40B4-BE49-F238E27FC236}">
                <a16:creationId xmlns:a16="http://schemas.microsoft.com/office/drawing/2014/main" id="{29DD44F0-8A50-E593-32A1-0290CB26AD41}"/>
              </a:ext>
            </a:extLst>
          </p:cNvPr>
          <p:cNvCxnSpPr/>
          <p:nvPr/>
        </p:nvCxnSpPr>
        <p:spPr>
          <a:xfrm>
            <a:off x="661481" y="1556426"/>
            <a:ext cx="107782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D63C35D4-F87A-49C2-9897-5697E3964F50}"/>
              </a:ext>
            </a:extLst>
          </p:cNvPr>
          <p:cNvPicPr>
            <a:picLocks noChangeAspect="1"/>
          </p:cNvPicPr>
          <p:nvPr/>
        </p:nvPicPr>
        <p:blipFill>
          <a:blip r:embed="rId3"/>
          <a:stretch>
            <a:fillRect/>
          </a:stretch>
        </p:blipFill>
        <p:spPr>
          <a:xfrm>
            <a:off x="1452659" y="1600978"/>
            <a:ext cx="9410839" cy="4644177"/>
          </a:xfrm>
          <a:prstGeom prst="rect">
            <a:avLst/>
          </a:prstGeom>
        </p:spPr>
      </p:pic>
    </p:spTree>
    <p:extLst>
      <p:ext uri="{BB962C8B-B14F-4D97-AF65-F5344CB8AC3E}">
        <p14:creationId xmlns:p14="http://schemas.microsoft.com/office/powerpoint/2010/main" val="7193606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3D abstract blue and gold cube illustration">
            <a:extLst>
              <a:ext uri="{FF2B5EF4-FFF2-40B4-BE49-F238E27FC236}">
                <a16:creationId xmlns:a16="http://schemas.microsoft.com/office/drawing/2014/main" id="{8A82FAE7-E192-5AEF-1DAE-FABC75E91542}"/>
              </a:ext>
            </a:extLst>
          </p:cNvPr>
          <p:cNvPicPr>
            <a:picLocks noChangeAspect="1"/>
          </p:cNvPicPr>
          <p:nvPr/>
        </p:nvPicPr>
        <p:blipFill rotWithShape="1">
          <a:blip r:embed="rId2"/>
          <a:srcRect b="6250"/>
          <a:stretch/>
        </p:blipFill>
        <p:spPr>
          <a:xfrm>
            <a:off x="-3174" y="10"/>
            <a:ext cx="12191999" cy="6857990"/>
          </a:xfrm>
          <a:prstGeom prst="rect">
            <a:avLst/>
          </a:prstGeom>
        </p:spPr>
      </p:pic>
      <p:sp>
        <p:nvSpPr>
          <p:cNvPr id="13" name="Rectangle 12">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2AD44-6883-1A05-DE76-BAB4EB95E9A7}"/>
              </a:ext>
            </a:extLst>
          </p:cNvPr>
          <p:cNvSpPr>
            <a:spLocks noGrp="1"/>
          </p:cNvSpPr>
          <p:nvPr>
            <p:ph type="title"/>
          </p:nvPr>
        </p:nvSpPr>
        <p:spPr>
          <a:xfrm>
            <a:off x="5452445" y="2549706"/>
            <a:ext cx="6470692" cy="2091477"/>
          </a:xfrm>
        </p:spPr>
        <p:txBody>
          <a:bodyPr vert="horz" lIns="91440" tIns="45720" rIns="91440" bIns="45720" rtlCol="0" anchor="b">
            <a:normAutofit/>
          </a:bodyPr>
          <a:lstStyle/>
          <a:p>
            <a:r>
              <a:rPr lang="en-US" sz="5400" b="1" dirty="0">
                <a:solidFill>
                  <a:schemeClr val="bg1"/>
                </a:solidFill>
              </a:rPr>
              <a:t>D</a:t>
            </a:r>
            <a:r>
              <a:rPr lang="tr-TR" sz="5400" b="1" dirty="0">
                <a:solidFill>
                  <a:schemeClr val="bg1"/>
                </a:solidFill>
              </a:rPr>
              <a:t>ATA</a:t>
            </a:r>
            <a:r>
              <a:rPr lang="en-US" sz="5400" b="1" dirty="0">
                <a:solidFill>
                  <a:schemeClr val="bg1"/>
                </a:solidFill>
              </a:rPr>
              <a:t> V</a:t>
            </a:r>
            <a:r>
              <a:rPr lang="tr-TR" sz="5400" b="1" dirty="0">
                <a:solidFill>
                  <a:schemeClr val="bg1"/>
                </a:solidFill>
              </a:rPr>
              <a:t>ISUALIZATION</a:t>
            </a:r>
            <a:endParaRPr lang="en-US" sz="5400" dirty="0">
              <a:solidFill>
                <a:schemeClr val="bg1"/>
              </a:solidFill>
            </a:endParaRP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9722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{8547CB95-8D6E-4320-9B38-2C3C5862645F}tf22712842_win32</Template>
  <TotalTime>172</TotalTime>
  <Words>376</Words>
  <Application>Microsoft Office PowerPoint</Application>
  <PresentationFormat>Geniş ekran</PresentationFormat>
  <Paragraphs>33</Paragraphs>
  <Slides>22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22</vt:i4>
      </vt:variant>
    </vt:vector>
  </HeadingPairs>
  <TitlesOfParts>
    <vt:vector size="27" baseType="lpstr">
      <vt:lpstr>Bookman Old Style</vt:lpstr>
      <vt:lpstr>Calibri</vt:lpstr>
      <vt:lpstr>Franklin Gothic Book</vt:lpstr>
      <vt:lpstr>Helvetica Neue</vt:lpstr>
      <vt:lpstr>1_RetrospectVTI</vt:lpstr>
      <vt:lpstr>Applied Machine Learning Project Presentation</vt:lpstr>
      <vt:lpstr>PowerPoint Sunusu</vt:lpstr>
      <vt:lpstr>PowerPoint Sunusu</vt:lpstr>
      <vt:lpstr>PowerPoint Sunusu</vt:lpstr>
      <vt:lpstr>PowerPoint Sunusu</vt:lpstr>
      <vt:lpstr>PowerPoint Sunusu</vt:lpstr>
      <vt:lpstr>PowerPoint Sunusu</vt:lpstr>
      <vt:lpstr>PowerPoint Sunusu</vt:lpstr>
      <vt:lpstr>DATA VISUALIZATION</vt:lpstr>
      <vt:lpstr>PowerPoint Sunusu</vt:lpstr>
      <vt:lpstr>PowerPoint Sunusu</vt:lpstr>
      <vt:lpstr>PowerPoint Sunusu</vt:lpstr>
      <vt:lpstr>PowerPoint Sunusu</vt:lpstr>
      <vt:lpstr>PowerPoint Sunusu</vt:lpstr>
      <vt:lpstr>PowerPoint Sunusu</vt:lpstr>
      <vt:lpstr>QUESTIONS</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Computing For Students Survey</dc:title>
  <dc:creator>Wael Kabouk</dc:creator>
  <cp:lastModifiedBy>hakkicanbuluc@posta.mu.edu.tr</cp:lastModifiedBy>
  <cp:revision>7</cp:revision>
  <dcterms:created xsi:type="dcterms:W3CDTF">2022-06-08T13:37:05Z</dcterms:created>
  <dcterms:modified xsi:type="dcterms:W3CDTF">2022-06-09T07:46:30Z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